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2" r:id="rId6"/>
    <p:sldId id="261" r:id="rId7"/>
    <p:sldId id="263" r:id="rId8"/>
    <p:sldId id="259" r:id="rId9"/>
    <p:sldId id="265" r:id="rId10"/>
    <p:sldId id="267" r:id="rId11"/>
    <p:sldId id="266" r:id="rId12"/>
  </p:sldIdLst>
  <p:sldSz cx="18288000" cy="10287000"/>
  <p:notesSz cx="6858000" cy="9144000"/>
  <p:embeddedFontLst>
    <p:embeddedFont>
      <p:font typeface="Aptos Display" panose="020B00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mputer Says No" panose="020B0604020202020204" charset="0"/>
      <p:regular r:id="rId22"/>
    </p:embeddedFont>
    <p:embeddedFont>
      <p:font typeface="Forte" panose="03060902040502070203" pitchFamily="66" charset="0"/>
      <p:regular r:id="rId23"/>
    </p:embeddedFont>
    <p:embeddedFont>
      <p:font typeface="Harrington" panose="04040505050A02020702" pitchFamily="82" charset="0"/>
      <p:regular r:id="rId24"/>
    </p:embeddedFont>
    <p:embeddedFont>
      <p:font typeface="Poppins Light" panose="00000400000000000000" pitchFamily="2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2E6"/>
    <a:srgbClr val="C88CFE"/>
    <a:srgbClr val="8785E7"/>
    <a:srgbClr val="A54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AD55-67CF-4000-B7B4-2379BF5E7209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86793-7251-4F5E-81C9-44AA3B27B2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06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86793-7251-4F5E-81C9-44AA3B27B29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3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9.jpeg"/><Relationship Id="rId4" Type="http://schemas.openxmlformats.org/officeDocument/2006/relationships/image" Target="../media/image15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jpeg"/><Relationship Id="rId2" Type="http://schemas.openxmlformats.org/officeDocument/2006/relationships/image" Target="../media/image1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jpe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6870"/>
            <a:ext cx="185166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37D3835-532D-606F-C0EE-86BA01639A9B}"/>
              </a:ext>
            </a:extLst>
          </p:cNvPr>
          <p:cNvSpPr txBox="1"/>
          <p:nvPr/>
        </p:nvSpPr>
        <p:spPr>
          <a:xfrm>
            <a:off x="2478026" y="4081394"/>
            <a:ext cx="752706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rgbClr val="6866E1"/>
                </a:solidFill>
                <a:latin typeface="Computer Says No"/>
              </a:rPr>
              <a:t>VOICE CONTROL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77D379-3A81-2B86-104A-6EBAF1089684}"/>
              </a:ext>
            </a:extLst>
          </p:cNvPr>
          <p:cNvSpPr txBox="1"/>
          <p:nvPr/>
        </p:nvSpPr>
        <p:spPr>
          <a:xfrm>
            <a:off x="2354669" y="4494976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dirty="0">
                <a:solidFill>
                  <a:srgbClr val="6866E1"/>
                </a:solidFill>
                <a:latin typeface="Computer Says No"/>
              </a:rPr>
              <a:t>ROBOT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5D6212BA-AC62-D936-55B7-9D6C0CD955C4}"/>
              </a:ext>
            </a:extLst>
          </p:cNvPr>
          <p:cNvSpPr txBox="1"/>
          <p:nvPr/>
        </p:nvSpPr>
        <p:spPr>
          <a:xfrm>
            <a:off x="2778782" y="7206014"/>
            <a:ext cx="692681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9896EA"/>
                </a:solidFill>
                <a:latin typeface="Forte" panose="03060902040502070203" pitchFamily="66" charset="0"/>
                <a:cs typeface="Times New Roman" panose="02020603050405020304" pitchFamily="18" charset="0"/>
              </a:rPr>
              <a:t>THOMAS A (URK22CO2021)</a:t>
            </a:r>
          </a:p>
          <a:p>
            <a:pPr algn="ctr"/>
            <a:r>
              <a:rPr lang="en-US" dirty="0">
                <a:solidFill>
                  <a:srgbClr val="9896EA"/>
                </a:solidFill>
                <a:latin typeface="Forte" panose="03060902040502070203" pitchFamily="66" charset="0"/>
                <a:cs typeface="Times New Roman" panose="02020603050405020304" pitchFamily="18" charset="0"/>
              </a:rPr>
              <a:t>VISHOK S(URK22CO2019)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42039" y="510114"/>
            <a:ext cx="6803922" cy="1884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6866E1"/>
                </a:solidFill>
                <a:latin typeface="Computer Says No"/>
              </a:rPr>
              <a:t>PROJECT OUTPUT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B6C90BD-ACC3-25CE-4850-7FDD831E38FD}"/>
              </a:ext>
            </a:extLst>
          </p:cNvPr>
          <p:cNvSpPr/>
          <p:nvPr/>
        </p:nvSpPr>
        <p:spPr>
          <a:xfrm flipH="1">
            <a:off x="15392400" y="990908"/>
            <a:ext cx="3376131" cy="1417767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1B8FE-2F65-2787-C1B0-2C4742A80D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185" r="-42" b="37408"/>
          <a:stretch/>
        </p:blipFill>
        <p:spPr>
          <a:xfrm>
            <a:off x="6249590" y="2857500"/>
            <a:ext cx="57888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7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b="1" dirty="0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1" y="3343993"/>
            <a:ext cx="535329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b="1" dirty="0">
                <a:solidFill>
                  <a:srgbClr val="6866E1"/>
                </a:solidFill>
                <a:latin typeface="Computer Says No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62600" y="4612620"/>
            <a:ext cx="6125528" cy="381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Introduction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Problem Statement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Project Scope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Components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Methodology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Block Diagram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b="1" dirty="0">
                <a:solidFill>
                  <a:schemeClr val="bg1">
                    <a:lumMod val="85000"/>
                  </a:schemeClr>
                </a:solidFill>
                <a:latin typeface="Harrington" panose="04040505050A02020702" pitchFamily="82" charset="0"/>
              </a:rPr>
              <a:t>Project Output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BF114-1616-D87B-036C-04AECAF92D58}"/>
              </a:ext>
            </a:extLst>
          </p:cNvPr>
          <p:cNvSpPr txBox="1"/>
          <p:nvPr/>
        </p:nvSpPr>
        <p:spPr>
          <a:xfrm>
            <a:off x="1752600" y="3984366"/>
            <a:ext cx="7242648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Aptos Display" panose="020B0004020202020204" pitchFamily="34" charset="0"/>
              </a:rPr>
              <a:t>The Voice-Controlled Robot project aims to develop a robot that can be controlled using voice commands. The robot will be equipped with speech recognition capabilities to understand and interpret user commands, allowing for intuitive and hands-free control.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144000" y="2336404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b="1" dirty="0">
                <a:solidFill>
                  <a:srgbClr val="6866E1"/>
                </a:solidFill>
                <a:latin typeface="Computer Says No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7211" y="3537844"/>
            <a:ext cx="8223524" cy="38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ptos Display" panose="020B0004020202020204" pitchFamily="34" charset="0"/>
              </a:rPr>
              <a:t>Many individuals with disabilities face significant challenges in performing daily tasks independently due to mobility.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ptos Display" panose="020B0004020202020204" pitchFamily="34" charset="0"/>
              </a:rPr>
              <a:t>There is a pressing need for an accessible and user-friendly voice-controlled robot that can assist these individuals in various aspects of their daily lives, such as mobility, communication, and task execution.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ptos Display" panose="020B0004020202020204" pitchFamily="34" charset="0"/>
              </a:rPr>
              <a:t>This project aims to develop a reliable, affordable, and adaptable voice-controlled robot solution to address these specific needs and improve the quality of life for people with disabilities. 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1699792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2200" y="1045397"/>
            <a:ext cx="4943649" cy="1823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6866E1"/>
                </a:solidFill>
                <a:latin typeface="Computer Says No"/>
              </a:rPr>
              <a:t>PROJECT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CB173-2F3A-D111-9A62-BA234C99B7CF}"/>
              </a:ext>
            </a:extLst>
          </p:cNvPr>
          <p:cNvSpPr txBox="1"/>
          <p:nvPr/>
        </p:nvSpPr>
        <p:spPr>
          <a:xfrm>
            <a:off x="1649601" y="3989338"/>
            <a:ext cx="68039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5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ptos Display" panose="020B0004020202020204" pitchFamily="34" charset="0"/>
              </a:rPr>
              <a:t>The scope of this project is to develop a voice-controlled robot that empowers individuals with disabilities by providing them with a user-friendly, accessible, and adaptable tool to enhance their mobility, communication, and daily task management.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04553" y="1503020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b="1" dirty="0">
                <a:solidFill>
                  <a:srgbClr val="8482E6"/>
                </a:solidFill>
                <a:latin typeface="Computer Says No"/>
              </a:rPr>
              <a:t>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b="1" dirty="0">
                <a:solidFill>
                  <a:srgbClr val="C88CFE"/>
                </a:solidFill>
                <a:latin typeface="Computer Says No"/>
              </a:rPr>
              <a:t>ARDUINO UNO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6251" y="6511423"/>
            <a:ext cx="303704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The brain of the robot, responsible for processing commands.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Interfaces with sensors, motors, and the Bluetooth module to execute voice commands.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b="1" dirty="0">
                <a:solidFill>
                  <a:srgbClr val="C88CFE"/>
                </a:solidFill>
                <a:latin typeface="Computer Says No"/>
              </a:rPr>
              <a:t>ULTRASONIC SENSOR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b="1" dirty="0">
                <a:solidFill>
                  <a:srgbClr val="C88CFE"/>
                </a:solidFill>
                <a:latin typeface="Computer Says No"/>
              </a:rPr>
              <a:t>MOTOR DRIVER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16562" y="7126976"/>
            <a:ext cx="303704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Measures distance to detect obstacles.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Helps the robot avoid collisions by providing input to the control system.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203" y="6638896"/>
            <a:ext cx="303704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Interfaces between Arduino and the gear motor.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Allows the Arduino to control the motor's speed and direction.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977586-A98B-2F4C-CA06-E24607D835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07" y="3582228"/>
            <a:ext cx="2496693" cy="1997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02BFE0-5069-51F3-20E6-667A66375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3682144"/>
            <a:ext cx="2070956" cy="2070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255904-6C45-C4B7-E40A-544F0C8F8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58" y="3582979"/>
            <a:ext cx="2166527" cy="19966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99328" y="1400683"/>
            <a:ext cx="564629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6866E1"/>
                </a:solidFill>
                <a:latin typeface="Computer Says No"/>
              </a:rPr>
              <a:t>GEAR MOTOR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9328" y="1995174"/>
            <a:ext cx="5488072" cy="842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Used for locomotion, driving the robot's wheels or tracks.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Provides motion and control for the robot's movement.</a:t>
            </a:r>
          </a:p>
          <a:p>
            <a:pPr>
              <a:lnSpc>
                <a:spcPts val="2439"/>
              </a:lnSpc>
            </a:pPr>
            <a:endParaRPr lang="en-US" sz="16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70991" y="3323459"/>
            <a:ext cx="570650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6866E1"/>
                </a:solidFill>
                <a:latin typeface="Computer Says No"/>
              </a:rPr>
              <a:t>SERVO MOTOR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20721" y="3900540"/>
            <a:ext cx="5049809" cy="602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Typically used for controlling robot arms, sensors, or cameras.</a:t>
            </a:r>
            <a:endParaRPr lang="en-US" sz="16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58716" y="5247406"/>
            <a:ext cx="3177664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6866E1"/>
                </a:solidFill>
                <a:latin typeface="Computer Says No"/>
              </a:rPr>
              <a:t>JUMPER WIRE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58716" y="5841897"/>
            <a:ext cx="5359782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Connect various components on the breadboard or circuit.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Facilitate electrical connections in our project.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87053" y="7237219"/>
            <a:ext cx="46057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6866E1"/>
                </a:solidFill>
                <a:latin typeface="Computer Says No"/>
              </a:rPr>
              <a:t>BLUETOOTH MODULE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87053" y="7831710"/>
            <a:ext cx="535978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Enables wireless communication with your robot.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Can be used to receive voice commands from a paired device (like a smartphone).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075B21-93CF-F07D-2469-AF330D02E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8700">
            <a:off x="1620629" y="4035752"/>
            <a:ext cx="2306519" cy="23065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CCBF36-2D7F-F151-0A42-530E209A5C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1078">
            <a:off x="3507627" y="2081734"/>
            <a:ext cx="2363411" cy="2408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9679DF-8692-E4DA-998E-61C4877486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008">
            <a:off x="3555889" y="5829980"/>
            <a:ext cx="2287232" cy="23548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31E52A-9B45-46DD-345A-5DF2002320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b="618"/>
          <a:stretch/>
        </p:blipFill>
        <p:spPr>
          <a:xfrm rot="18905616">
            <a:off x="5408667" y="4066028"/>
            <a:ext cx="2344315" cy="2282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77000" y="2086736"/>
            <a:ext cx="851228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b="1" dirty="0">
                <a:solidFill>
                  <a:srgbClr val="8785E7"/>
                </a:solidFill>
                <a:latin typeface="Computer Says N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9600" y="3848100"/>
            <a:ext cx="8105145" cy="54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In our voice-controlled robot project, we're assembling a robot with essential components like Arduino UNO, Bluetooth module, servo motor, gear motors, ultrasonic sensor, and Li-ion batteries. Our goal is to enable voice commands via Google Assistant.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We start by building the hardware, attaching wheels to gear motors, and powering it with Li-ion batteries. Wireless control is established through the Bluetooth module and precise motor control using the L293D motor driver. The ultrasonic sensor helps with obstacle detection.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To interact with the robot, we utilize Google Assistant and a Bluetooth app, with Arduino IDE for programming. In essence, our project integrates hardware, wireless communication, and voice recognition to create an interactive voice-controlled robot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1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4100" b="1" dirty="0">
                <a:solidFill>
                  <a:srgbClr val="6866E1"/>
                </a:solidFill>
                <a:latin typeface="Computer Says No"/>
              </a:rPr>
              <a:t>BLOCK DIAGRAM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A038AD-F23B-26CA-C79C-88C574576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9" y="3543300"/>
            <a:ext cx="6226774" cy="4984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482</Words>
  <Application>Microsoft Office PowerPoint</Application>
  <PresentationFormat>Custom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 Display</vt:lpstr>
      <vt:lpstr>Arial</vt:lpstr>
      <vt:lpstr>Poppins Light</vt:lpstr>
      <vt:lpstr>Calibri</vt:lpstr>
      <vt:lpstr>Wingdings</vt:lpstr>
      <vt:lpstr>Forte</vt:lpstr>
      <vt:lpstr>Times New Roman</vt:lpstr>
      <vt:lpstr>Computer Says No</vt:lpstr>
      <vt:lpstr>Harrington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THOMAS 05</dc:creator>
  <cp:lastModifiedBy>THOMAS 05</cp:lastModifiedBy>
  <cp:revision>4</cp:revision>
  <dcterms:created xsi:type="dcterms:W3CDTF">2006-08-16T00:00:00Z</dcterms:created>
  <dcterms:modified xsi:type="dcterms:W3CDTF">2023-11-02T18:47:18Z</dcterms:modified>
  <dc:identifier>DAFxWG_fw5I</dc:identifier>
</cp:coreProperties>
</file>